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0" r:id="rId5"/>
    <p:sldId id="266" r:id="rId6"/>
    <p:sldId id="262" r:id="rId7"/>
    <p:sldId id="267" r:id="rId8"/>
    <p:sldId id="261" r:id="rId9"/>
    <p:sldId id="263" r:id="rId10"/>
    <p:sldId id="268" r:id="rId11"/>
    <p:sldId id="264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2" r:id="rId24"/>
    <p:sldId id="280" r:id="rId2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0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3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04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02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66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568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68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45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526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9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31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82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71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4F650-3FFB-4F09-B0C2-5F3008EB2A8C}" type="datetimeFigureOut">
              <a:rPr lang="ko-KR" altLang="en-US" smtClean="0"/>
              <a:t>2021-09-28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991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7E4D47-F869-4BF7-BFE9-8DCCB52B894D}"/>
              </a:ext>
            </a:extLst>
          </p:cNvPr>
          <p:cNvSpPr txBox="1"/>
          <p:nvPr/>
        </p:nvSpPr>
        <p:spPr>
          <a:xfrm>
            <a:off x="848544" y="1772816"/>
            <a:ext cx="8169296" cy="1249573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2021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년 </a:t>
            </a:r>
            <a:r>
              <a:rPr lang="en-US" altLang="ko-KR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차</a:t>
            </a:r>
            <a:r>
              <a:rPr lang="ko-KR" altLang="en-US" sz="2600" spc="70" dirty="0">
                <a:solidFill>
                  <a:srgbClr val="0050A3"/>
                </a:solidFill>
                <a:latin typeface="경기천년제목 Bold" pitchFamily="18" charset="-127"/>
                <a:ea typeface="경기천년제목 Bold" pitchFamily="18" charset="-127"/>
              </a:rPr>
              <a:t> 경기도</a:t>
            </a:r>
            <a:r>
              <a:rPr lang="ko-KR" altLang="en-US" sz="2600" spc="70" dirty="0">
                <a:latin typeface="경기천년제목 Bold" pitchFamily="18" charset="-127"/>
                <a:ea typeface="경기천년제목 Bold" pitchFamily="18" charset="-127"/>
              </a:rPr>
              <a:t> </a:t>
            </a:r>
            <a:r>
              <a:rPr lang="ko-KR" altLang="en-US" sz="2600" spc="70" dirty="0">
                <a:solidFill>
                  <a:srgbClr val="AF841D"/>
                </a:solidFill>
                <a:latin typeface="경기천년제목 Bold" pitchFamily="18" charset="-127"/>
                <a:ea typeface="경기천년제목 Bold" pitchFamily="18" charset="-127"/>
              </a:rPr>
              <a:t>공공버스</a:t>
            </a:r>
            <a:r>
              <a:rPr lang="ko-KR" altLang="en-US" sz="2600" spc="70" dirty="0">
                <a:latin typeface="경기천년제목 Bold" pitchFamily="18" charset="-127"/>
                <a:ea typeface="경기천년제목 Bold" pitchFamily="18" charset="-127"/>
              </a:rPr>
              <a:t> 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</a:t>
            </a:r>
            <a:endParaRPr lang="en-US" altLang="ko-KR" sz="2600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40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 업 설 명 자 료</a:t>
            </a:r>
            <a:endParaRPr lang="en-US" altLang="ko-KR" sz="4000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4069CA-1FA8-4483-BECF-15820F60FF17}"/>
              </a:ext>
            </a:extLst>
          </p:cNvPr>
          <p:cNvSpPr txBox="1"/>
          <p:nvPr/>
        </p:nvSpPr>
        <p:spPr>
          <a:xfrm>
            <a:off x="3853561" y="4149080"/>
            <a:ext cx="2198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Medium" pitchFamily="18" charset="-127"/>
                <a:ea typeface="경기천년제목 Medium" pitchFamily="18" charset="-127"/>
              </a:rPr>
              <a:t>2021. 09. 29.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462" y="448629"/>
            <a:ext cx="1013545" cy="76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직선 연결선 80">
            <a:extLst>
              <a:ext uri="{FF2B5EF4-FFF2-40B4-BE49-F238E27FC236}">
                <a16:creationId xmlns:a16="http://schemas.microsoft.com/office/drawing/2014/main" id="{A75A39B2-C608-40B8-B0B8-F109C1828C24}"/>
              </a:ext>
            </a:extLst>
          </p:cNvPr>
          <p:cNvCxnSpPr/>
          <p:nvPr/>
        </p:nvCxnSpPr>
        <p:spPr>
          <a:xfrm>
            <a:off x="954319" y="3140968"/>
            <a:ext cx="8016222" cy="0"/>
          </a:xfrm>
          <a:prstGeom prst="line">
            <a:avLst/>
          </a:prstGeom>
          <a:ln w="508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B6328238-431D-4ECB-BB17-6D3C652D79C2}"/>
              </a:ext>
            </a:extLst>
          </p:cNvPr>
          <p:cNvSpPr txBox="1"/>
          <p:nvPr/>
        </p:nvSpPr>
        <p:spPr>
          <a:xfrm>
            <a:off x="1225992" y="5085184"/>
            <a:ext cx="7454017" cy="938719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 기 교 통 공 사</a:t>
            </a:r>
            <a:endParaRPr lang="en-US" altLang="ko-KR" sz="3000" b="1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 algn="ctr"/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준공영운영팀</a:t>
            </a:r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</a:p>
        </p:txBody>
      </p: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9384" y="450102"/>
            <a:ext cx="1089614" cy="769075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2061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특수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2118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77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8460669" cy="1982851"/>
            <a:chOff x="434422" y="1690031"/>
            <a:chExt cx="8460669" cy="1982851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8273419" cy="19828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 입찰노선에 「경기도 공공버스 전환노선 운행 중 차량 양도 협약서」 체결되어 있는 경우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기존 운수종사자의 고용을 승계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하여야 한다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기존 차량을 양수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받아야 한다</a:t>
              </a:r>
              <a:r>
                <a:rPr lang="en-US" altLang="ko-KR" dirty="0">
                  <a:solidFill>
                    <a:schemeClr val="accent2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협상과정에서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운수종사자 고용승계 및 차량양수를 하지 않을 경우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 결렬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한다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3050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신청자격 및 방법</a:t>
            </a:r>
          </a:p>
        </p:txBody>
      </p:sp>
    </p:spTree>
    <p:extLst>
      <p:ext uri="{BB962C8B-B14F-4D97-AF65-F5344CB8AC3E}">
        <p14:creationId xmlns:p14="http://schemas.microsoft.com/office/powerpoint/2010/main" val="3284449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94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6740647" cy="1567352"/>
            <a:chOff x="434422" y="1690031"/>
            <a:chExt cx="6740647" cy="156735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6553397" cy="15673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신청자격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법인 및 법인설립 예정 자 또는 개인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b="1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r>
                <a:rPr lang="ko-KR" altLang="en-US" b="1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b="1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</a:t>
              </a:r>
              <a:r>
                <a:rPr lang="en-US" altLang="ko-KR" b="1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b="1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조에 따라 한정면허가 가능한자</a:t>
              </a:r>
              <a:endParaRPr lang="en-US" altLang="ko-KR" b="1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</a:t>
              </a:r>
              <a:r>
                <a:rPr lang="ko-KR" altLang="en-US" b="1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6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따른 결격 사유에 해당하지 않는 자</a:t>
              </a:r>
              <a:endParaRPr lang="ko-KR" altLang="en-US" b="1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그룹 94">
            <a:extLst>
              <a:ext uri="{FF2B5EF4-FFF2-40B4-BE49-F238E27FC236}">
                <a16:creationId xmlns:a16="http://schemas.microsoft.com/office/drawing/2014/main" id="{9364503D-8ABB-4854-AF10-89D85AC0B479}"/>
              </a:ext>
            </a:extLst>
          </p:cNvPr>
          <p:cNvGrpSpPr/>
          <p:nvPr/>
        </p:nvGrpSpPr>
        <p:grpSpPr>
          <a:xfrm>
            <a:off x="434422" y="3165743"/>
            <a:ext cx="6961861" cy="874855"/>
            <a:chOff x="434422" y="2042369"/>
            <a:chExt cx="6961861" cy="874855"/>
          </a:xfrm>
        </p:grpSpPr>
        <p:sp>
          <p:nvSpPr>
            <p:cNvPr id="96" name="직사각형 95">
              <a:extLst>
                <a:ext uri="{FF2B5EF4-FFF2-40B4-BE49-F238E27FC236}">
                  <a16:creationId xmlns:a16="http://schemas.microsoft.com/office/drawing/2014/main" id="{F795EBE1-9648-4045-809D-DECC60425A31}"/>
                </a:ext>
              </a:extLst>
            </p:cNvPr>
            <p:cNvSpPr/>
            <p:nvPr/>
          </p:nvSpPr>
          <p:spPr>
            <a:xfrm>
              <a:off x="621672" y="2042369"/>
              <a:ext cx="6774611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신청방법 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</a:t>
              </a:r>
              <a:r>
                <a:rPr lang="en-US" altLang="ko-KR" b="1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b="1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사업계획서 </a:t>
              </a:r>
              <a:r>
                <a:rPr lang="en-US" altLang="ko-KR" b="1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</a:t>
              </a:r>
              <a:r>
                <a:rPr lang="ko-KR" altLang="en-US" b="1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경기교통공사 준공영운영팀 방문제출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제안서는 기한 내 경기교통공사에 제출</a:t>
              </a:r>
              <a:endParaRPr lang="ko-KR" altLang="en-US" b="1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1A04F455-3179-47B1-90AA-31CF8A4D5A44}"/>
                </a:ext>
              </a:extLst>
            </p:cNvPr>
            <p:cNvSpPr/>
            <p:nvPr/>
          </p:nvSpPr>
          <p:spPr>
            <a:xfrm>
              <a:off x="434422" y="222402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F37F90CF-88F1-47C7-8A8A-6E085886D97D}"/>
              </a:ext>
            </a:extLst>
          </p:cNvPr>
          <p:cNvGrpSpPr/>
          <p:nvPr/>
        </p:nvGrpSpPr>
        <p:grpSpPr>
          <a:xfrm>
            <a:off x="434422" y="4239515"/>
            <a:ext cx="7987783" cy="1290353"/>
            <a:chOff x="434422" y="2042369"/>
            <a:chExt cx="7987783" cy="1290353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7DB9CA2E-5A50-49AC-B510-B463D515692A}"/>
                </a:ext>
              </a:extLst>
            </p:cNvPr>
            <p:cNvSpPr/>
            <p:nvPr/>
          </p:nvSpPr>
          <p:spPr>
            <a:xfrm>
              <a:off x="621672" y="2042369"/>
              <a:ext cx="7800533" cy="1290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유의사항 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‘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는 제안요청서에 기술된 모든 사항에 동의한 것으로 간주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제출한 제안서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자료는 반환하지 않음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제안서의 내용이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허위로 판명되면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취소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사업참여 제한 등의 제재</a:t>
              </a:r>
              <a:r>
                <a:rPr lang="ko-KR" altLang="en-US" dirty="0">
                  <a:solidFill>
                    <a:schemeClr val="accent2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받음</a:t>
              </a:r>
              <a:endParaRPr lang="ko-KR" altLang="en-US" b="1" dirty="0">
                <a:solidFill>
                  <a:schemeClr val="accent2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7" name="타원 86">
              <a:extLst>
                <a:ext uri="{FF2B5EF4-FFF2-40B4-BE49-F238E27FC236}">
                  <a16:creationId xmlns:a16="http://schemas.microsoft.com/office/drawing/2014/main" id="{512E02AB-BF5D-437E-82CF-3F03811480CE}"/>
                </a:ext>
              </a:extLst>
            </p:cNvPr>
            <p:cNvSpPr/>
            <p:nvPr/>
          </p:nvSpPr>
          <p:spPr>
            <a:xfrm>
              <a:off x="434422" y="222402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3561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5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운송사업자 선정</a:t>
            </a:r>
          </a:p>
        </p:txBody>
      </p:sp>
    </p:spTree>
    <p:extLst>
      <p:ext uri="{BB962C8B-B14F-4D97-AF65-F5344CB8AC3E}">
        <p14:creationId xmlns:p14="http://schemas.microsoft.com/office/powerpoint/2010/main" val="1722753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9013705" cy="4385816"/>
            <a:chOff x="434422" y="1690031"/>
            <a:chExt cx="9013705" cy="438581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8826455" cy="4385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사업수행능력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감점을 합산한 점수가 높은 순으로 협상순위 결정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70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점 이상인 자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협상적격자로 선정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동일한 제안자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 이상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경우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기술능력평가 점수가 높은 제안자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기술능력평가 점수까지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동일한 경우 추첨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으로 정함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기초금액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초과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하거나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금액산출내역서의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 불일치 협상제외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일찰노선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단독일 경우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 err="1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재공고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없이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제안서를 대상으로 평가실시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협상이 성립된 때에는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다른 협상적격자와 협상을 실시하지 않음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우선협상대상자가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사업을 포기하거나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선정되지 않을 경우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차순위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협상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정당한 사유 없이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30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이상 인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 발급 처리절차 등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운송개시에 필요한 사항을 지연 또는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기피할 경우 ‘운송사업자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선정 취소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752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991151"/>
            <a:ext cx="8311590" cy="2398349"/>
            <a:chOff x="434422" y="1589363"/>
            <a:chExt cx="8311590" cy="2398349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8124340" cy="23983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평가방법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정량적 평가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 평가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 평가는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경기교통공사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에서 시행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중대한 교통사고 적용기간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’21.4.1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이후 발생된 교통사고 부터 입찰공고 전일 까지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정성적 평가는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평가위원회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제안업체 추첨으로 선정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구성하여 평가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제안서 설명에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불참할 경우 사업신청 취소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259276DC-DC8D-48F4-B3D3-EACB743F313E}"/>
              </a:ext>
            </a:extLst>
          </p:cNvPr>
          <p:cNvGrpSpPr/>
          <p:nvPr/>
        </p:nvGrpSpPr>
        <p:grpSpPr>
          <a:xfrm>
            <a:off x="434422" y="3278742"/>
            <a:ext cx="8843787" cy="3229346"/>
            <a:chOff x="434422" y="1597752"/>
            <a:chExt cx="8843787" cy="3229346"/>
          </a:xfrm>
        </p:grpSpPr>
        <p:sp>
          <p:nvSpPr>
            <p:cNvPr id="84" name="직사각형 83">
              <a:extLst>
                <a:ext uri="{FF2B5EF4-FFF2-40B4-BE49-F238E27FC236}">
                  <a16:creationId xmlns:a16="http://schemas.microsoft.com/office/drawing/2014/main" id="{1B03A56E-E387-4B55-864F-E86B9D3A6CF5}"/>
                </a:ext>
              </a:extLst>
            </p:cNvPr>
            <p:cNvSpPr/>
            <p:nvPr/>
          </p:nvSpPr>
          <p:spPr>
            <a:xfrm>
              <a:off x="621672" y="1597752"/>
              <a:ext cx="8656537" cy="32293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정성적 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평가위원회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제안서를 토대로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평가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지정된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시간에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질이한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내용에 대하여 제안내용을 설명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평가시간 사업신청자당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설명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참석인원은 업체별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인으로 제한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세부평가 </a:t>
              </a:r>
              <a:r>
                <a:rPr lang="ko-KR" altLang="en-US" dirty="0" err="1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기준별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최고 점수와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최저점수를 제외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하고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산술평균한 값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소수 셋째자리 반올림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최고 또는 최저 점수가 둘 이상인 경우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에는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그 중 하나만 제외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5" name="타원 84">
              <a:extLst>
                <a:ext uri="{FF2B5EF4-FFF2-40B4-BE49-F238E27FC236}">
                  <a16:creationId xmlns:a16="http://schemas.microsoft.com/office/drawing/2014/main" id="{CD4B737A-2240-449C-82EA-A5B033A90285}"/>
                </a:ext>
              </a:extLst>
            </p:cNvPr>
            <p:cNvSpPr/>
            <p:nvPr/>
          </p:nvSpPr>
          <p:spPr>
            <a:xfrm>
              <a:off x="434422" y="1989133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9160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6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작성방법</a:t>
            </a:r>
          </a:p>
        </p:txBody>
      </p:sp>
    </p:spTree>
    <p:extLst>
      <p:ext uri="{BB962C8B-B14F-4D97-AF65-F5344CB8AC3E}">
        <p14:creationId xmlns:p14="http://schemas.microsoft.com/office/powerpoint/2010/main" val="2252595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2257769"/>
            <a:ext cx="3339075" cy="667106"/>
            <a:chOff x="434422" y="1589363"/>
            <a:chExt cx="3339075" cy="66710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3151825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모든 사업계획서는 흑백으로 작성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374E155A-97C7-4D84-B5F0-2E3F3FAB025D}"/>
              </a:ext>
            </a:extLst>
          </p:cNvPr>
          <p:cNvGrpSpPr/>
          <p:nvPr/>
        </p:nvGrpSpPr>
        <p:grpSpPr>
          <a:xfrm>
            <a:off x="434422" y="2924489"/>
            <a:ext cx="4794602" cy="667106"/>
            <a:chOff x="434422" y="1589363"/>
            <a:chExt cx="4794602" cy="667106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2BDC911-ACA4-4BA1-8C1E-6958440B029A}"/>
                </a:ext>
              </a:extLst>
            </p:cNvPr>
            <p:cNvSpPr/>
            <p:nvPr/>
          </p:nvSpPr>
          <p:spPr>
            <a:xfrm>
              <a:off x="621672" y="1589363"/>
              <a:ext cx="4607352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절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사업계획서 목차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순서로 작성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93A6BFDC-95D0-40C8-978D-2932CF66C744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AE1A24C8-C74E-4F41-B15B-CECB0A9D603B}"/>
              </a:ext>
            </a:extLst>
          </p:cNvPr>
          <p:cNvGrpSpPr/>
          <p:nvPr/>
        </p:nvGrpSpPr>
        <p:grpSpPr>
          <a:xfrm>
            <a:off x="434422" y="3783088"/>
            <a:ext cx="8681883" cy="2536848"/>
            <a:chOff x="434422" y="1782310"/>
            <a:chExt cx="8681883" cy="2536848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811BA80F-5578-446F-85B8-73FD121A7B3C}"/>
                </a:ext>
              </a:extLst>
            </p:cNvPr>
            <p:cNvSpPr/>
            <p:nvPr/>
          </p:nvSpPr>
          <p:spPr>
            <a:xfrm>
              <a:off x="621672" y="1782310"/>
              <a:ext cx="8494633" cy="25368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부를 제출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가격제안서는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USB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미포함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정량평가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정성평가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각 항목 본보고서 와 부속서류 분리하여 작성하며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제안업체를 인식할 수 있는 표시 금지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87F136E3-F363-4145-A53E-827283FD41C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91677"/>
            <a:ext cx="3385561" cy="874855"/>
            <a:chOff x="434422" y="1849422"/>
            <a:chExt cx="3385561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849422"/>
              <a:ext cx="3198311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포함된 양식으로 작성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신명조체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13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포인트로 작성함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D74EBE35-1C16-48DF-810E-F5B4F2D304A7}"/>
              </a:ext>
            </a:extLst>
          </p:cNvPr>
          <p:cNvSpPr/>
          <p:nvPr/>
        </p:nvSpPr>
        <p:spPr>
          <a:xfrm>
            <a:off x="2347936" y="436348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7A09C712-571F-4156-B1FB-85F0CFCA8C00}"/>
              </a:ext>
            </a:extLst>
          </p:cNvPr>
          <p:cNvSpPr/>
          <p:nvPr/>
        </p:nvSpPr>
        <p:spPr>
          <a:xfrm>
            <a:off x="2280791" y="477180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3FB02726-B8FE-41E8-A858-8A7C7BD9574C}"/>
              </a:ext>
            </a:extLst>
          </p:cNvPr>
          <p:cNvSpPr/>
          <p:nvPr/>
        </p:nvSpPr>
        <p:spPr>
          <a:xfrm>
            <a:off x="2524072" y="519125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1CF711B3-BFE0-4F2E-8929-A2F6417C6434}"/>
              </a:ext>
            </a:extLst>
          </p:cNvPr>
          <p:cNvSpPr/>
          <p:nvPr/>
        </p:nvSpPr>
        <p:spPr>
          <a:xfrm>
            <a:off x="2524072" y="558594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554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16176"/>
            <a:ext cx="9191638" cy="874855"/>
            <a:chOff x="434422" y="1790699"/>
            <a:chExt cx="9191638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900438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절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재직증명서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접수자와 평가위원회 참석자의 재직증명서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 제출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AF027D90-A5F5-462E-83A8-4B70662641C4}"/>
              </a:ext>
            </a:extLst>
          </p:cNvPr>
          <p:cNvGrpSpPr/>
          <p:nvPr/>
        </p:nvGrpSpPr>
        <p:grpSpPr>
          <a:xfrm>
            <a:off x="434422" y="2188829"/>
            <a:ext cx="8308384" cy="874855"/>
            <a:chOff x="434422" y="1832644"/>
            <a:chExt cx="8308384" cy="874855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A30D7A41-6EAA-4F19-A710-2C167D039B9B}"/>
                </a:ext>
              </a:extLst>
            </p:cNvPr>
            <p:cNvSpPr/>
            <p:nvPr/>
          </p:nvSpPr>
          <p:spPr>
            <a:xfrm>
              <a:off x="621672" y="1832644"/>
              <a:ext cx="8121134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절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/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밀봉하여 제출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DC41D903-58DE-421D-971C-CC6BD0F81F7A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98368FBE-E301-44FD-8B9C-6D92E305B267}"/>
              </a:ext>
            </a:extLst>
          </p:cNvPr>
          <p:cNvGrpSpPr/>
          <p:nvPr/>
        </p:nvGrpSpPr>
        <p:grpSpPr>
          <a:xfrm>
            <a:off x="434422" y="4808880"/>
            <a:ext cx="5968000" cy="1290353"/>
            <a:chOff x="434422" y="1832644"/>
            <a:chExt cx="5968000" cy="1290353"/>
          </a:xfrm>
        </p:grpSpPr>
        <p:sp>
          <p:nvSpPr>
            <p:cNvPr id="104" name="직사각형 103">
              <a:extLst>
                <a:ext uri="{FF2B5EF4-FFF2-40B4-BE49-F238E27FC236}">
                  <a16:creationId xmlns:a16="http://schemas.microsoft.com/office/drawing/2014/main" id="{656DFA53-9E0B-4B8B-B9B7-A200CECD528C}"/>
                </a:ext>
              </a:extLst>
            </p:cNvPr>
            <p:cNvSpPr/>
            <p:nvPr/>
          </p:nvSpPr>
          <p:spPr>
            <a:xfrm>
              <a:off x="621672" y="1832644"/>
              <a:ext cx="5780750" cy="1290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항목별제안금액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항목별기초금액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초과할 수 없음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운전직인건비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연료비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통행료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감가상각비는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변경할 수 없음</a:t>
              </a:r>
            </a:p>
          </p:txBody>
        </p:sp>
        <p:sp>
          <p:nvSpPr>
            <p:cNvPr id="105" name="타원 104">
              <a:extLst>
                <a:ext uri="{FF2B5EF4-FFF2-40B4-BE49-F238E27FC236}">
                  <a16:creationId xmlns:a16="http://schemas.microsoft.com/office/drawing/2014/main" id="{549C9A05-1BC1-4FFC-82CB-2903B4CA6C09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49EFC270-1714-4992-8D0E-710FA2F94E6C}"/>
              </a:ext>
            </a:extLst>
          </p:cNvPr>
          <p:cNvGrpSpPr/>
          <p:nvPr/>
        </p:nvGrpSpPr>
        <p:grpSpPr>
          <a:xfrm>
            <a:off x="434422" y="3060901"/>
            <a:ext cx="8805315" cy="874855"/>
            <a:chOff x="434422" y="1832644"/>
            <a:chExt cx="8805315" cy="874855"/>
          </a:xfrm>
        </p:grpSpPr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F0D56987-22C6-4975-8D5D-869FCC2713B6}"/>
                </a:ext>
              </a:extLst>
            </p:cNvPr>
            <p:cNvSpPr/>
            <p:nvPr/>
          </p:nvSpPr>
          <p:spPr>
            <a:xfrm>
              <a:off x="621672" y="1832644"/>
              <a:ext cx="861806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절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재무건전성 관련 신용평가 증빙자료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신용평가등급 확인서의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등급유호기간은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마김일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기준으로 유효해야 함</a:t>
              </a:r>
              <a:endPara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AFB0F54B-B038-4070-8415-42929D04D526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99EFB1F6-F93D-4B9A-B697-B5A1CF1BFA58}"/>
              </a:ext>
            </a:extLst>
          </p:cNvPr>
          <p:cNvGrpSpPr/>
          <p:nvPr/>
        </p:nvGrpSpPr>
        <p:grpSpPr>
          <a:xfrm>
            <a:off x="434422" y="3941685"/>
            <a:ext cx="9180418" cy="874855"/>
            <a:chOff x="434422" y="1832644"/>
            <a:chExt cx="9180418" cy="874855"/>
          </a:xfrm>
        </p:grpSpPr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2E51A12F-D7FB-4872-9A4B-655165A58D21}"/>
                </a:ext>
              </a:extLst>
            </p:cNvPr>
            <p:cNvSpPr/>
            <p:nvPr/>
          </p:nvSpPr>
          <p:spPr>
            <a:xfrm>
              <a:off x="621672" y="1832644"/>
              <a:ext cx="899316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절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 err="1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차량보험요율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평균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보험요율이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아닌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적용 </a:t>
              </a:r>
              <a:r>
                <a:rPr lang="ko-KR" altLang="en-US" dirty="0" err="1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자료제출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사업공고일 기준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대인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대물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78B10E0F-2069-4184-B64A-8A52E4E931F3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67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C1890AE0-645B-4B5E-9202-8B23A121D45A}"/>
              </a:ext>
            </a:extLst>
          </p:cNvPr>
          <p:cNvSpPr txBox="1"/>
          <p:nvPr/>
        </p:nvSpPr>
        <p:spPr>
          <a:xfrm>
            <a:off x="-888037" y="870297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목  차</a:t>
            </a:r>
            <a:endParaRPr lang="en-US" altLang="ko-KR" sz="4000" dirty="0">
              <a:solidFill>
                <a:schemeClr val="tx1">
                  <a:lumMod val="65000"/>
                  <a:lumOff val="3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A2E7A186-BC63-4CE1-9FFF-4BC3E91C3B17}"/>
              </a:ext>
            </a:extLst>
          </p:cNvPr>
          <p:cNvCxnSpPr/>
          <p:nvPr/>
        </p:nvCxnSpPr>
        <p:spPr>
          <a:xfrm>
            <a:off x="408107" y="1711746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C5805806-5B67-4119-8015-4740EF870460}"/>
              </a:ext>
            </a:extLst>
          </p:cNvPr>
          <p:cNvGrpSpPr/>
          <p:nvPr/>
        </p:nvGrpSpPr>
        <p:grpSpPr>
          <a:xfrm>
            <a:off x="454287" y="1086321"/>
            <a:ext cx="539365" cy="288032"/>
            <a:chOff x="1583668" y="1957400"/>
            <a:chExt cx="539365" cy="288032"/>
          </a:xfrm>
        </p:grpSpPr>
        <p:cxnSp>
          <p:nvCxnSpPr>
            <p:cNvPr id="87" name="직선 연결선 86">
              <a:extLst>
                <a:ext uri="{FF2B5EF4-FFF2-40B4-BE49-F238E27FC236}">
                  <a16:creationId xmlns:a16="http://schemas.microsoft.com/office/drawing/2014/main" id="{8DB54A2A-DC8C-4CDB-952C-A0024BEF8FCB}"/>
                </a:ext>
              </a:extLst>
            </p:cNvPr>
            <p:cNvCxnSpPr/>
            <p:nvPr/>
          </p:nvCxnSpPr>
          <p:spPr>
            <a:xfrm>
              <a:off x="1583668" y="1957400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19DC8130-E2B3-4822-B670-1FEE630228E8}"/>
                </a:ext>
              </a:extLst>
            </p:cNvPr>
            <p:cNvCxnSpPr/>
            <p:nvPr/>
          </p:nvCxnSpPr>
          <p:spPr>
            <a:xfrm>
              <a:off x="1583668" y="2101416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836A3675-2429-4453-8BF6-11194F1FF90E}"/>
                </a:ext>
              </a:extLst>
            </p:cNvPr>
            <p:cNvCxnSpPr/>
            <p:nvPr/>
          </p:nvCxnSpPr>
          <p:spPr>
            <a:xfrm>
              <a:off x="1583668" y="2245432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F601BC51-B705-4272-9648-56CDC292EAD7}"/>
                </a:ext>
              </a:extLst>
            </p:cNvPr>
            <p:cNvCxnSpPr/>
            <p:nvPr/>
          </p:nvCxnSpPr>
          <p:spPr>
            <a:xfrm>
              <a:off x="1798302" y="1957400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BECB03D9-4E8A-4577-B142-7F25460DD528}"/>
                </a:ext>
              </a:extLst>
            </p:cNvPr>
            <p:cNvCxnSpPr/>
            <p:nvPr/>
          </p:nvCxnSpPr>
          <p:spPr>
            <a:xfrm>
              <a:off x="1798302" y="2101416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7DF2038-21CE-4E5D-991C-7CADCC727289}"/>
                </a:ext>
              </a:extLst>
            </p:cNvPr>
            <p:cNvCxnSpPr/>
            <p:nvPr/>
          </p:nvCxnSpPr>
          <p:spPr>
            <a:xfrm>
              <a:off x="1798302" y="2245432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itle 1">
            <a:extLst>
              <a:ext uri="{FF2B5EF4-FFF2-40B4-BE49-F238E27FC236}">
                <a16:creationId xmlns:a16="http://schemas.microsoft.com/office/drawing/2014/main" id="{92E64E0E-A59F-47C4-AE99-078173913AB7}"/>
              </a:ext>
            </a:extLst>
          </p:cNvPr>
          <p:cNvSpPr txBox="1">
            <a:spLocks/>
          </p:cNvSpPr>
          <p:nvPr/>
        </p:nvSpPr>
        <p:spPr bwMode="auto">
          <a:xfrm>
            <a:off x="1200195" y="1504730"/>
            <a:ext cx="3816424" cy="473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 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·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 선정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평가사항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403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475567"/>
            <a:ext cx="6892932" cy="3783343"/>
            <a:chOff x="434422" y="1790699"/>
            <a:chExt cx="6892932" cy="3783343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6705682" cy="37833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18&gt;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확보계획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1.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위치와 수용능력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 err="1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별로 연번 기입 후 작성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면적은 전체면적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기사용면적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사용가능 면적을 구분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2.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확보율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입찰노선에 포함된 노선기준으로 작성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실사용 면적이 가장 큰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차고지만을 대상으로 확보율 계산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3.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 기점과의 거리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입찰노선에 포함된 노선기준으로 작성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실사용 면적이 가장 큰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차고지만을 대상으로 거리 계산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4.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제안노선의 기점과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충전소 위치도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반드시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거리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도로 연장 기준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표시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45529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B7A8D0A7-B8F5-405C-85D5-E7C7C276073F}"/>
              </a:ext>
            </a:extLst>
          </p:cNvPr>
          <p:cNvSpPr/>
          <p:nvPr/>
        </p:nvSpPr>
        <p:spPr>
          <a:xfrm>
            <a:off x="1210121" y="329108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C1CF83A3-4C49-49B4-BD16-3393E15D8D4A}"/>
              </a:ext>
            </a:extLst>
          </p:cNvPr>
          <p:cNvSpPr/>
          <p:nvPr/>
        </p:nvSpPr>
        <p:spPr>
          <a:xfrm>
            <a:off x="1210121" y="4102231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A0BA2161-BA23-4AFD-9AEB-C03A854B4B7F}"/>
              </a:ext>
            </a:extLst>
          </p:cNvPr>
          <p:cNvSpPr/>
          <p:nvPr/>
        </p:nvSpPr>
        <p:spPr>
          <a:xfrm>
            <a:off x="1210121" y="491415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0400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475567"/>
            <a:ext cx="5297944" cy="2121350"/>
            <a:chOff x="434422" y="1790699"/>
            <a:chExt cx="5297944" cy="2121350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5110694" cy="2121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19&gt;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운송부대시설 확보계획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운송부대시설은 법 및 편의시설로 구분하여 작성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입찰노선에 해당하는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소재지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거리 작성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입찰노선의 기점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가지 법정 운송부대시설의 위치도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반드시 거리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도로 연장 기준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표시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45529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B7A8D0A7-B8F5-405C-85D5-E7C7C276073F}"/>
              </a:ext>
            </a:extLst>
          </p:cNvPr>
          <p:cNvSpPr/>
          <p:nvPr/>
        </p:nvSpPr>
        <p:spPr>
          <a:xfrm>
            <a:off x="1210121" y="329108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5890F1A2-ABA8-4DBE-A9AC-C2F1AF80FBF6}"/>
              </a:ext>
            </a:extLst>
          </p:cNvPr>
          <p:cNvGrpSpPr/>
          <p:nvPr/>
        </p:nvGrpSpPr>
        <p:grpSpPr>
          <a:xfrm>
            <a:off x="434422" y="3752281"/>
            <a:ext cx="9106679" cy="2259849"/>
            <a:chOff x="434422" y="1790699"/>
            <a:chExt cx="9106679" cy="2259849"/>
          </a:xfrm>
        </p:grpSpPr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3C85685B-9B20-4D3D-8FDA-B0D7822F0F8C}"/>
                </a:ext>
              </a:extLst>
            </p:cNvPr>
            <p:cNvSpPr/>
            <p:nvPr/>
          </p:nvSpPr>
          <p:spPr>
            <a:xfrm>
              <a:off x="621672" y="1790699"/>
              <a:ext cx="8919429" cy="22598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운행횟수 변경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입찰노선의 운행횟수를 조정할 경우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해당노선의 경로특성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교통정체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이용수요 등을 고려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하여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현실적으로 최적의 운행횟수를 제안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이 경우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운행횟수 변경과 관계없이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공고된 입찰노선의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기준으로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 err="1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하여하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함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향후 협상과정에서 운행횟수 변경에 따른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변경을 반영하여 협상금액을 산정함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9" name="타원 88">
              <a:extLst>
                <a:ext uri="{FF2B5EF4-FFF2-40B4-BE49-F238E27FC236}">
                  <a16:creationId xmlns:a16="http://schemas.microsoft.com/office/drawing/2014/main" id="{999AE65A-26E4-49B0-8C13-F7799D86DD92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2286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평가사항</a:t>
            </a:r>
          </a:p>
        </p:txBody>
      </p:sp>
    </p:spTree>
    <p:extLst>
      <p:ext uri="{BB962C8B-B14F-4D97-AF65-F5344CB8AC3E}">
        <p14:creationId xmlns:p14="http://schemas.microsoft.com/office/powerpoint/2010/main" val="4081377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953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평가사항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475567"/>
            <a:ext cx="8144878" cy="1290353"/>
            <a:chOff x="434422" y="1790699"/>
            <a:chExt cx="8144878" cy="1290353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7957628" cy="1290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&gt;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노선중복도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(+5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노선 중복도는 공고일 기준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운행하는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시내외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마을버스 노선을 대상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입찰노선과 중복되는 노선의 관련 증빙자료를 제출한 노선에 한하여 가점 부여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21C1E7E6-995A-4B6E-BFA8-2E10CAB82B4F}"/>
              </a:ext>
            </a:extLst>
          </p:cNvPr>
          <p:cNvGrpSpPr/>
          <p:nvPr/>
        </p:nvGrpSpPr>
        <p:grpSpPr>
          <a:xfrm>
            <a:off x="434422" y="2817960"/>
            <a:ext cx="7149412" cy="2121350"/>
            <a:chOff x="434422" y="1790699"/>
            <a:chExt cx="7149412" cy="2121350"/>
          </a:xfrm>
        </p:grpSpPr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8FD902C9-1F16-4217-AA60-5B95C2E30323}"/>
                </a:ext>
              </a:extLst>
            </p:cNvPr>
            <p:cNvSpPr/>
            <p:nvPr/>
          </p:nvSpPr>
          <p:spPr>
            <a:xfrm>
              <a:off x="621672" y="1790699"/>
              <a:ext cx="6962162" cy="2121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&gt;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중대한교통사고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(-5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중대한 교통사고 또는 사망사고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가해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대해서만 교통사고 위험도 산정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교통사고 위험도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(TD)= Σ(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사망자수 ＋ 중상자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× 0.7)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중대한교통사고 적용기간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’21.4.1.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이후 발생된 교통사고부터 적용함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9" name="타원 88">
              <a:extLst>
                <a:ext uri="{FF2B5EF4-FFF2-40B4-BE49-F238E27FC236}">
                  <a16:creationId xmlns:a16="http://schemas.microsoft.com/office/drawing/2014/main" id="{8725316B-7EE3-4E14-9E16-59EE6176FB21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97742555-0DCF-4181-AB29-DDD4DAF213C1}"/>
              </a:ext>
            </a:extLst>
          </p:cNvPr>
          <p:cNvSpPr/>
          <p:nvPr/>
        </p:nvSpPr>
        <p:spPr>
          <a:xfrm>
            <a:off x="1210121" y="381430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15DC1C45-6373-4E0E-ACD3-2A46721705D9}"/>
              </a:ext>
            </a:extLst>
          </p:cNvPr>
          <p:cNvSpPr/>
          <p:nvPr/>
        </p:nvSpPr>
        <p:spPr>
          <a:xfrm>
            <a:off x="1210121" y="4649955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5128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 </a:t>
            </a:r>
            <a:r>
              <a:rPr lang="ko-KR" altLang="en-US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감사합니다 </a:t>
            </a:r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4909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사업개요</a:t>
            </a:r>
          </a:p>
        </p:txBody>
      </p:sp>
    </p:spTree>
    <p:extLst>
      <p:ext uri="{BB962C8B-B14F-4D97-AF65-F5344CB8AC3E}">
        <p14:creationId xmlns:p14="http://schemas.microsoft.com/office/powerpoint/2010/main" val="2860156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642630"/>
            <a:ext cx="5180925" cy="369332"/>
            <a:chOff x="434422" y="1933188"/>
            <a:chExt cx="5180925" cy="36933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933188"/>
              <a:ext cx="49936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추진배경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민영제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반납 노선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→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경기도 공공버스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전환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30136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8AAC9BB1-1D58-4080-BE3F-49454C7AFBFD}"/>
              </a:ext>
            </a:extLst>
          </p:cNvPr>
          <p:cNvGrpSpPr/>
          <p:nvPr/>
        </p:nvGrpSpPr>
        <p:grpSpPr>
          <a:xfrm>
            <a:off x="434422" y="2631008"/>
            <a:ext cx="4866736" cy="369332"/>
            <a:chOff x="434422" y="1839339"/>
            <a:chExt cx="4866736" cy="369332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6F95799-8BD8-4439-B433-7063F00EB605}"/>
                </a:ext>
              </a:extLst>
            </p:cNvPr>
            <p:cNvSpPr/>
            <p:nvPr/>
          </p:nvSpPr>
          <p:spPr>
            <a:xfrm>
              <a:off x="621672" y="1839339"/>
              <a:ext cx="46794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사업대상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성남시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/ 8109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번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노선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/ 8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 차량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2570751E-9E80-46AF-88FF-2183F587DA7A}"/>
                </a:ext>
              </a:extLst>
            </p:cNvPr>
            <p:cNvSpPr/>
            <p:nvPr/>
          </p:nvSpPr>
          <p:spPr>
            <a:xfrm>
              <a:off x="434422" y="193628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C0F43101-474F-4A66-B072-A478E721E7D9}"/>
              </a:ext>
            </a:extLst>
          </p:cNvPr>
          <p:cNvGrpSpPr/>
          <p:nvPr/>
        </p:nvGrpSpPr>
        <p:grpSpPr>
          <a:xfrm>
            <a:off x="434422" y="4607765"/>
            <a:ext cx="3034504" cy="369332"/>
            <a:chOff x="434422" y="1933188"/>
            <a:chExt cx="3034504" cy="369332"/>
          </a:xfrm>
        </p:grpSpPr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5925B09C-ED1A-49DE-8CEE-7DA6968631E8}"/>
                </a:ext>
              </a:extLst>
            </p:cNvPr>
            <p:cNvSpPr/>
            <p:nvPr/>
          </p:nvSpPr>
          <p:spPr>
            <a:xfrm>
              <a:off x="621672" y="1933188"/>
              <a:ext cx="28472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입찰계획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노선입찰 진행</a:t>
              </a: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485A7C30-3D79-46A4-B49B-7165C7CC1CA7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9C1A9ABD-4153-4865-B565-59CB9524C119}"/>
              </a:ext>
            </a:extLst>
          </p:cNvPr>
          <p:cNvGrpSpPr/>
          <p:nvPr/>
        </p:nvGrpSpPr>
        <p:grpSpPr>
          <a:xfrm>
            <a:off x="434422" y="3619386"/>
            <a:ext cx="2120793" cy="369332"/>
            <a:chOff x="434422" y="1975133"/>
            <a:chExt cx="2120793" cy="369332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0346047C-C0A5-4783-B6F9-D0631A119BB2}"/>
                </a:ext>
              </a:extLst>
            </p:cNvPr>
            <p:cNvSpPr/>
            <p:nvPr/>
          </p:nvSpPr>
          <p:spPr>
            <a:xfrm>
              <a:off x="621672" y="1975133"/>
              <a:ext cx="19335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</a:t>
              </a:r>
              <a:r>
                <a:rPr lang="el-GR" altLang="ko-KR" b="1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α</a:t>
              </a:r>
              <a:endParaRPr lang="ko-KR" altLang="en-US" b="1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DDF8B7FB-09F1-4E60-8D22-2C0428A9C5ED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1146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추진일정</a:t>
            </a:r>
          </a:p>
        </p:txBody>
      </p:sp>
    </p:spTree>
    <p:extLst>
      <p:ext uri="{BB962C8B-B14F-4D97-AF65-F5344CB8AC3E}">
        <p14:creationId xmlns:p14="http://schemas.microsoft.com/office/powerpoint/2010/main" val="191743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1813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17871"/>
            <a:ext cx="3999512" cy="874855"/>
            <a:chOff x="434422" y="1508429"/>
            <a:chExt cx="3999512" cy="874855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8429"/>
              <a:ext cx="3812262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 접수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평일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10:00 ~ 15:00)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8109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번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: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’21. 10. 13.(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69518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F7ABA549-B7ED-4ECD-B201-AF8613282CCF}"/>
              </a:ext>
            </a:extLst>
          </p:cNvPr>
          <p:cNvGrpSpPr/>
          <p:nvPr/>
        </p:nvGrpSpPr>
        <p:grpSpPr>
          <a:xfrm>
            <a:off x="434422" y="2104277"/>
            <a:ext cx="4227138" cy="874855"/>
            <a:chOff x="434422" y="1885934"/>
            <a:chExt cx="4227138" cy="874855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4CB8399A-D79A-4864-A14C-4DE3F1C83B4B}"/>
                </a:ext>
              </a:extLst>
            </p:cNvPr>
            <p:cNvSpPr/>
            <p:nvPr/>
          </p:nvSpPr>
          <p:spPr>
            <a:xfrm>
              <a:off x="621672" y="1885934"/>
              <a:ext cx="403988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평가위원회 개최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(15:00 ~ 18:00)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평가위원회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’21. 10. 15.(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51CE7753-4C7D-44B7-BAA0-B724E51895FC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72FD018E-A621-43DD-BDD7-B022D3C73F66}"/>
              </a:ext>
            </a:extLst>
          </p:cNvPr>
          <p:cNvGrpSpPr/>
          <p:nvPr/>
        </p:nvGrpSpPr>
        <p:grpSpPr>
          <a:xfrm>
            <a:off x="434422" y="2978900"/>
            <a:ext cx="3395179" cy="874855"/>
            <a:chOff x="434422" y="1885934"/>
            <a:chExt cx="3395179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ADD558C0-0D55-4D6C-B933-0C1CB8A2A8C9}"/>
                </a:ext>
              </a:extLst>
            </p:cNvPr>
            <p:cNvSpPr/>
            <p:nvPr/>
          </p:nvSpPr>
          <p:spPr>
            <a:xfrm>
              <a:off x="621672" y="1885934"/>
              <a:ext cx="3207929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선정 및 통보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’21. 10. 18(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14:00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이후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317EC5E-7E10-4643-9698-776BAFF1D017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9F407C15-AC23-4DAC-9F0A-1A6EDE49DFD8}"/>
              </a:ext>
            </a:extLst>
          </p:cNvPr>
          <p:cNvGrpSpPr/>
          <p:nvPr/>
        </p:nvGrpSpPr>
        <p:grpSpPr>
          <a:xfrm>
            <a:off x="442439" y="3845459"/>
            <a:ext cx="3890508" cy="874855"/>
            <a:chOff x="434422" y="1885934"/>
            <a:chExt cx="3890508" cy="874855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614A2A16-3113-405E-808F-30B4CA8175D1}"/>
                </a:ext>
              </a:extLst>
            </p:cNvPr>
            <p:cNvSpPr/>
            <p:nvPr/>
          </p:nvSpPr>
          <p:spPr>
            <a:xfrm>
              <a:off x="621672" y="1885934"/>
              <a:ext cx="370325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협상 및 이행협약 체결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’21. 10. 21.(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목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07" name="타원 106">
              <a:extLst>
                <a:ext uri="{FF2B5EF4-FFF2-40B4-BE49-F238E27FC236}">
                  <a16:creationId xmlns:a16="http://schemas.microsoft.com/office/drawing/2014/main" id="{54DE2BFC-620A-4359-B43B-60BF6251C746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8B2FCCD5-CCE8-4DFB-8EA8-228F1A2F877F}"/>
              </a:ext>
            </a:extLst>
          </p:cNvPr>
          <p:cNvGrpSpPr/>
          <p:nvPr/>
        </p:nvGrpSpPr>
        <p:grpSpPr>
          <a:xfrm>
            <a:off x="450456" y="4705632"/>
            <a:ext cx="3736620" cy="874855"/>
            <a:chOff x="434422" y="1885934"/>
            <a:chExt cx="3736620" cy="874855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1EE20890-63D5-471B-BAD7-AAA0017861B3}"/>
                </a:ext>
              </a:extLst>
            </p:cNvPr>
            <p:cNvSpPr/>
            <p:nvPr/>
          </p:nvSpPr>
          <p:spPr>
            <a:xfrm>
              <a:off x="621672" y="1885934"/>
              <a:ext cx="3549370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발급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’21. 10. 21.(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목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10. 29.(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0" name="타원 109">
              <a:extLst>
                <a:ext uri="{FF2B5EF4-FFF2-40B4-BE49-F238E27FC236}">
                  <a16:creationId xmlns:a16="http://schemas.microsoft.com/office/drawing/2014/main" id="{96B92EFA-9DF6-4667-A645-E701D7A08B12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1" name="그룹 110">
            <a:extLst>
              <a:ext uri="{FF2B5EF4-FFF2-40B4-BE49-F238E27FC236}">
                <a16:creationId xmlns:a16="http://schemas.microsoft.com/office/drawing/2014/main" id="{A8544CDC-3B18-42F9-99C3-D5B1A949FB05}"/>
              </a:ext>
            </a:extLst>
          </p:cNvPr>
          <p:cNvGrpSpPr/>
          <p:nvPr/>
        </p:nvGrpSpPr>
        <p:grpSpPr>
          <a:xfrm>
            <a:off x="446442" y="5563075"/>
            <a:ext cx="2183309" cy="874855"/>
            <a:chOff x="434422" y="1885934"/>
            <a:chExt cx="2183309" cy="874855"/>
          </a:xfrm>
        </p:grpSpPr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B771F655-E482-4C77-8A20-E6ECC70620FD}"/>
                </a:ext>
              </a:extLst>
            </p:cNvPr>
            <p:cNvSpPr/>
            <p:nvPr/>
          </p:nvSpPr>
          <p:spPr>
            <a:xfrm>
              <a:off x="621672" y="1885934"/>
              <a:ext cx="1996059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운행개시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’21. 11. 1.(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61A00BDC-537E-4598-B497-5EC8F0CA760E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0192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일반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6164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82027"/>
            <a:ext cx="4682391" cy="1215717"/>
            <a:chOff x="434422" y="1572585"/>
            <a:chExt cx="4682391" cy="1215717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72585"/>
              <a:ext cx="4495141" cy="12157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</a:t>
              </a:r>
              <a:r>
                <a:rPr lang="el-GR" altLang="ko-KR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바탕 Regular" panose="02020503020101020101" pitchFamily="18" charset="-127"/>
                  <a:ea typeface="경기천년바탕 Regular" panose="02020503020101020101" pitchFamily="18" charset="-127"/>
                </a:rPr>
                <a:t>α</a:t>
              </a:r>
              <a:endPara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</a:endParaRPr>
            </a:p>
            <a:p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b="1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도내간 노선으로 광역버스 국가사무화와 무관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6D79F5ED-578F-40D4-A472-616DC7B49CA7}"/>
              </a:ext>
            </a:extLst>
          </p:cNvPr>
          <p:cNvGrpSpPr/>
          <p:nvPr/>
        </p:nvGrpSpPr>
        <p:grpSpPr>
          <a:xfrm>
            <a:off x="387087" y="2849713"/>
            <a:ext cx="7705655" cy="874855"/>
            <a:chOff x="434422" y="1864820"/>
            <a:chExt cx="7705655" cy="874855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1864820"/>
              <a:ext cx="751840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 및 운행 계획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제안공고문의 운행 계획을 기본으로 관할관청과 협의하여 결정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운행대수는 협상대상자와의 협상과정에서 최종 결정</a:t>
              </a: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387087" y="4076538"/>
            <a:ext cx="8290750" cy="1290353"/>
            <a:chOff x="434422" y="1873366"/>
            <a:chExt cx="8290750" cy="1290353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73366"/>
              <a:ext cx="8103500" cy="1290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운송수입금이 운송비용보다 적은 경우 부족금액 재정지원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입찰노선의 협상금액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 입찰노선의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기초금액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대한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제출한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제안금액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7849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pic>
        <p:nvPicPr>
          <p:cNvPr id="80" name="Picture 3" descr="D:\000.[참고자료]\006.[기타업무]\002.도정슬로건\도정슬로건_시그니쳐_PNG\도정슬로건_응용형_중앙.png">
            <a:extLst>
              <a:ext uri="{FF2B5EF4-FFF2-40B4-BE49-F238E27FC236}">
                <a16:creationId xmlns:a16="http://schemas.microsoft.com/office/drawing/2014/main" id="{8F6464C7-0BAF-4283-9347-15D66423D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44" y="162866"/>
            <a:ext cx="521329" cy="39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44083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114247"/>
            <a:ext cx="7851528" cy="1061829"/>
            <a:chOff x="434422" y="1690031"/>
            <a:chExt cx="7851528" cy="1061829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7664278" cy="10618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차량확보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입찰노선의 실제 운행대수는 공고된 인가대수 이내에서 협상을 통해 결정</a:t>
              </a:r>
              <a:endPara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</a:endParaRPr>
            </a:p>
            <a:p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사업신청자는 별도의 차량확보계획을 제출하지 않음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041B6349-67DB-4611-9C39-651DE28B3428}"/>
              </a:ext>
            </a:extLst>
          </p:cNvPr>
          <p:cNvGrpSpPr/>
          <p:nvPr/>
        </p:nvGrpSpPr>
        <p:grpSpPr>
          <a:xfrm>
            <a:off x="434422" y="2190521"/>
            <a:ext cx="8962409" cy="874855"/>
            <a:chOff x="434422" y="2475747"/>
            <a:chExt cx="8962409" cy="874855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2475747"/>
              <a:ext cx="8775159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편의시설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와이파이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USB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충전기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공기청정필터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공공버스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랩핑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LED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전광판 및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잔여좌석알림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경기교통공사에서 지정한 방식으로 설치 후 재정지원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46439BF9-DE6A-41ED-B300-8CA5E6B9336C}"/>
              </a:ext>
            </a:extLst>
          </p:cNvPr>
          <p:cNvGrpSpPr/>
          <p:nvPr/>
        </p:nvGrpSpPr>
        <p:grpSpPr>
          <a:xfrm>
            <a:off x="434422" y="5654746"/>
            <a:ext cx="8866229" cy="459357"/>
            <a:chOff x="434422" y="5084294"/>
            <a:chExt cx="8866229" cy="459357"/>
          </a:xfrm>
        </p:grpSpPr>
        <p:sp>
          <p:nvSpPr>
            <p:cNvPr id="92" name="직사각형 91">
              <a:extLst>
                <a:ext uri="{FF2B5EF4-FFF2-40B4-BE49-F238E27FC236}">
                  <a16:creationId xmlns:a16="http://schemas.microsoft.com/office/drawing/2014/main" id="{453058FD-4C8D-4D50-A298-770E5BD79125}"/>
                </a:ext>
              </a:extLst>
            </p:cNvPr>
            <p:cNvSpPr/>
            <p:nvPr/>
          </p:nvSpPr>
          <p:spPr>
            <a:xfrm>
              <a:off x="621672" y="5084294"/>
              <a:ext cx="8678979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근로자 관리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기준 운수종사자 시급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근로시간 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52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시간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등 근로기준법 준수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3" name="타원 92">
              <a:extLst>
                <a:ext uri="{FF2B5EF4-FFF2-40B4-BE49-F238E27FC236}">
                  <a16:creationId xmlns:a16="http://schemas.microsoft.com/office/drawing/2014/main" id="{CDA9FFD8-96C7-457E-957A-866515E81847}"/>
                </a:ext>
              </a:extLst>
            </p:cNvPr>
            <p:cNvSpPr/>
            <p:nvPr/>
          </p:nvSpPr>
          <p:spPr>
            <a:xfrm>
              <a:off x="434422" y="528363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4422" y="3953124"/>
            <a:ext cx="4852310" cy="1705852"/>
            <a:chOff x="434422" y="1873366"/>
            <a:chExt cx="4852310" cy="1705852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73366"/>
              <a:ext cx="4665060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부대시설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자가차고지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차고지증명서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임대차고지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차고지에 대한 임대계약서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공영차고지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관할관청의 사용계약서 제출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2062710" y="453126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25E3CCB1-16DF-46D6-9942-96FB2E3D8D83}"/>
              </a:ext>
            </a:extLst>
          </p:cNvPr>
          <p:cNvSpPr/>
          <p:nvPr/>
        </p:nvSpPr>
        <p:spPr>
          <a:xfrm>
            <a:off x="2062710" y="4951481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605641DE-6A27-46D8-A7C3-7C4B07D07EC9}"/>
              </a:ext>
            </a:extLst>
          </p:cNvPr>
          <p:cNvSpPr/>
          <p:nvPr/>
        </p:nvSpPr>
        <p:spPr>
          <a:xfrm>
            <a:off x="2062710" y="5371695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1E06F5C6-51E2-470E-983F-FC7E50392838}"/>
              </a:ext>
            </a:extLst>
          </p:cNvPr>
          <p:cNvGrpSpPr/>
          <p:nvPr/>
        </p:nvGrpSpPr>
        <p:grpSpPr>
          <a:xfrm>
            <a:off x="434422" y="3070927"/>
            <a:ext cx="6519433" cy="874855"/>
            <a:chOff x="434422" y="2475747"/>
            <a:chExt cx="6519433" cy="874855"/>
          </a:xfrm>
        </p:grpSpPr>
        <p:sp>
          <p:nvSpPr>
            <p:cNvPr id="103" name="직사각형 102">
              <a:extLst>
                <a:ext uri="{FF2B5EF4-FFF2-40B4-BE49-F238E27FC236}">
                  <a16:creationId xmlns:a16="http://schemas.microsoft.com/office/drawing/2014/main" id="{B8182AD4-EBC2-4807-9A11-41E1A87D1473}"/>
                </a:ext>
              </a:extLst>
            </p:cNvPr>
            <p:cNvSpPr/>
            <p:nvPr/>
          </p:nvSpPr>
          <p:spPr>
            <a:xfrm>
              <a:off x="621672" y="2475747"/>
              <a:ext cx="633218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편의시설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 디자인 내부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교통약자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배려석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추후 설치여부 통보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 부담</a:t>
              </a:r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9D4A21AA-9274-49FC-8292-6CE52100453D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680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1043</TotalTime>
  <Words>1350</Words>
  <Application>Microsoft Office PowerPoint</Application>
  <PresentationFormat>A4 용지(210x297mm)</PresentationFormat>
  <Paragraphs>152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3" baseType="lpstr">
      <vt:lpstr>경기천년바탕 Regular</vt:lpstr>
      <vt:lpstr>경기천년제목 Bold</vt:lpstr>
      <vt:lpstr>경기천년제목 Medium</vt:lpstr>
      <vt:lpstr>굴림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T1</dc:creator>
  <cp:lastModifiedBy>T1</cp:lastModifiedBy>
  <cp:revision>72</cp:revision>
  <dcterms:created xsi:type="dcterms:W3CDTF">2021-05-03T02:31:47Z</dcterms:created>
  <dcterms:modified xsi:type="dcterms:W3CDTF">2021-09-28T13:45:30Z</dcterms:modified>
</cp:coreProperties>
</file>